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6" r:id="rId2"/>
    <p:sldId id="295" r:id="rId3"/>
    <p:sldId id="270" r:id="rId4"/>
    <p:sldId id="271" r:id="rId5"/>
    <p:sldId id="294" r:id="rId6"/>
    <p:sldId id="296" r:id="rId7"/>
    <p:sldId id="297" r:id="rId8"/>
    <p:sldId id="298" r:id="rId9"/>
    <p:sldId id="299" r:id="rId10"/>
    <p:sldId id="281" r:id="rId11"/>
    <p:sldId id="302" r:id="rId12"/>
    <p:sldId id="303" r:id="rId13"/>
    <p:sldId id="304" r:id="rId14"/>
    <p:sldId id="305" r:id="rId15"/>
    <p:sldId id="307" r:id="rId16"/>
    <p:sldId id="306" r:id="rId17"/>
    <p:sldId id="293" r:id="rId18"/>
  </p:sldIdLst>
  <p:sldSz cx="9144000" cy="5143500" type="screen16x9"/>
  <p:notesSz cx="7023100" cy="9309100"/>
  <p:embeddedFontLst>
    <p:embeddedFont>
      <p:font typeface="Calibri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 userDrawn="1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B091C"/>
    <a:srgbClr val="9EA2A2"/>
    <a:srgbClr val="D6001C"/>
    <a:srgbClr val="54585A"/>
    <a:srgbClr val="5F6062"/>
    <a:srgbClr val="424242"/>
    <a:srgbClr val="73AFB6"/>
    <a:srgbClr val="73AF55"/>
    <a:srgbClr val="002D6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069" autoAdjust="0"/>
    <p:restoredTop sz="94660"/>
  </p:normalViewPr>
  <p:slideViewPr>
    <p:cSldViewPr snapToGrid="0" snapToObjects="1">
      <p:cViewPr>
        <p:scale>
          <a:sx n="150" d="100"/>
          <a:sy n="150" d="100"/>
        </p:scale>
        <p:origin x="-852" y="-42"/>
      </p:cViewPr>
      <p:guideLst>
        <p:guide orient="horz" pos="3191"/>
        <p:guide orient="horz" pos="2990"/>
        <p:guide orient="horz" pos="899"/>
        <p:guide orient="horz" pos="368"/>
        <p:guide orient="horz" pos="684"/>
        <p:guide pos="5549"/>
        <p:guide pos="2882"/>
        <p:guide pos="202"/>
        <p:guide pos="4219"/>
        <p:guide pos="3104"/>
        <p:guide pos="2682"/>
        <p:guide pos="9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58C1689-538F-8E40-B75C-43A8463C0CF3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5CFDAB-82E0-D844-A597-1375485DF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78325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A8CF18A-D50A-5449-86F1-896D3E722AEB}" type="datetimeFigureOut">
              <a:rPr lang="en-US" smtClean="0"/>
              <a:pPr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B3DA8EE-BE46-464A-B9ED-639C808FE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5827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7877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3554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2193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898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2193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7130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4027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954412"/>
            <a:ext cx="9144000" cy="543049"/>
          </a:xfrm>
          <a:prstGeom prst="rect">
            <a:avLst/>
          </a:prstGeom>
        </p:spPr>
        <p:txBody>
          <a:bodyPr/>
          <a:lstStyle>
            <a:lvl1pPr>
              <a:defRPr sz="5000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Slide </a:t>
            </a:r>
            <a:br>
              <a:rPr lang="en-US" dirty="0" smtClean="0"/>
            </a:br>
            <a:r>
              <a:rPr lang="en-US" dirty="0" smtClean="0"/>
              <a:t>Two Line Max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2500263"/>
            <a:ext cx="9144000" cy="822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800" dirty="0" smtClean="0"/>
              <a:t>DEPARTMENT OR SUBTITLE</a:t>
            </a:r>
          </a:p>
          <a:p>
            <a:r>
              <a:rPr lang="en-US" sz="1800" dirty="0" smtClean="0"/>
              <a:t>XX/XX/XX</a:t>
            </a:r>
            <a:endParaRPr lang="en-US" sz="1800" dirty="0"/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78" y="3913034"/>
            <a:ext cx="3434841" cy="8335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80029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Divider Slide 1</a:t>
            </a:r>
            <a:br>
              <a:rPr lang="en-US" dirty="0" smtClean="0"/>
            </a:br>
            <a:r>
              <a:rPr lang="en-US" dirty="0" smtClean="0"/>
              <a:t>Two Lines Max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12/2/2023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{ INSERT TITLE HERE 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93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Divider Slide 1</a:t>
            </a:r>
            <a:br>
              <a:rPr lang="en-US" dirty="0" smtClean="0"/>
            </a:br>
            <a:r>
              <a:rPr lang="en-US" dirty="0" smtClean="0"/>
              <a:t>Two Lines Max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12/2/2023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{ INSERT TITLE HERE 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005860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14446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855941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16322" y="2662273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Slide </a:t>
            </a:r>
            <a:br>
              <a:rPr lang="en-US" dirty="0" smtClean="0"/>
            </a:br>
            <a:r>
              <a:rPr lang="en-US" dirty="0" smtClean="0"/>
              <a:t>Two Line Max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41489" y="4384549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DEPARTMENT OR SUBTITLE     |    XX/XX/XX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20675" y="584200"/>
            <a:ext cx="3665627" cy="88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535907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322" y="2207832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Presentation Title Slide </a:t>
            </a:r>
            <a:br>
              <a:rPr lang="en-US" dirty="0" smtClean="0"/>
            </a:br>
            <a:r>
              <a:rPr lang="en-US" dirty="0" smtClean="0"/>
              <a:t>Two Line Max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489" y="3849351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DEPARTMENT OR SUBTITLE     |    11/30/17</a:t>
            </a:r>
            <a:endParaRPr lang="en-US" dirty="0"/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398000"/>
            <a:ext cx="2032107" cy="3794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377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12/2/2023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{ INSERT TITLE HERE 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="" xmlns:p14="http://schemas.microsoft.com/office/powerpoint/2010/main" val="42761222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12/2/2023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{ INSERT TITLE HERE 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="" xmlns:p14="http://schemas.microsoft.com/office/powerpoint/2010/main" val="312109301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12/2/2023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{ INSERT TITLE HERE 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="" xmlns:p14="http://schemas.microsoft.com/office/powerpoint/2010/main" val="387832929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2pPr>
            <a:lvl3pPr marL="398463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 smtClean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12/2/2023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{ INSERT TITLE HERE 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="" xmlns:p14="http://schemas.microsoft.com/office/powerpoint/2010/main" val="217660057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51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5400"/>
            </a:lvl1pPr>
          </a:lstStyle>
          <a:p>
            <a:pPr>
              <a:lnSpc>
                <a:spcPct val="80000"/>
              </a:lnSpc>
            </a:pPr>
            <a:r>
              <a:rPr lang="en-US" sz="4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3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  <a:endParaRPr lang="en-US" sz="44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12/2/2023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{ INSERT TITLE HERE 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56945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14255" y="562085"/>
            <a:ext cx="831585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b="1" dirty="0" smtClean="0">
                <a:solidFill>
                  <a:srgbClr val="54585A"/>
                </a:solidFill>
              </a:rPr>
              <a:t>Divider Slide 1</a:t>
            </a:r>
            <a:br>
              <a:rPr lang="en-US" sz="4000" b="1" dirty="0" smtClean="0">
                <a:solidFill>
                  <a:srgbClr val="54585A"/>
                </a:solidFill>
              </a:rPr>
            </a:br>
            <a:r>
              <a:rPr lang="en-US" sz="4000" b="1" dirty="0" smtClean="0">
                <a:solidFill>
                  <a:srgbClr val="54585A"/>
                </a:solidFill>
              </a:rPr>
              <a:t>Two Lines Max</a:t>
            </a:r>
            <a:endParaRPr lang="en-US" sz="4000" b="1" dirty="0">
              <a:solidFill>
                <a:srgbClr val="54585A"/>
              </a:solidFill>
            </a:endParaRP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12/2/2023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{ INSERT TITLE HERE 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8915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399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0" r:id="rId4"/>
    <p:sldLayoutId id="2147483655" r:id="rId5"/>
    <p:sldLayoutId id="2147483666" r:id="rId6"/>
    <p:sldLayoutId id="2147483665" r:id="rId7"/>
    <p:sldLayoutId id="2147483660" r:id="rId8"/>
    <p:sldLayoutId id="2147483668" r:id="rId9"/>
    <p:sldLayoutId id="2147483661" r:id="rId10"/>
    <p:sldLayoutId id="2147483667" r:id="rId11"/>
    <p:sldLayoutId id="2147483662" r:id="rId12"/>
    <p:sldLayoutId id="2147483669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pload.wikimedia.org/wikipedia/commons/1/19/2D_Convolution_Animation.gi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1421" y="3715789"/>
            <a:ext cx="8315851" cy="457076"/>
          </a:xfrm>
        </p:spPr>
        <p:txBody>
          <a:bodyPr/>
          <a:lstStyle/>
          <a:p>
            <a:r>
              <a:rPr lang="en-US" dirty="0" smtClean="0"/>
              <a:t>ANDREW PRATA, JR.     </a:t>
            </a:r>
            <a:r>
              <a:rPr lang="en-US" dirty="0"/>
              <a:t>|    </a:t>
            </a:r>
            <a:r>
              <a:rPr lang="en-US" dirty="0" smtClean="0"/>
              <a:t>12/04/23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3" y="2125640"/>
            <a:ext cx="6051128" cy="1590149"/>
          </a:xfr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Kernel-Based Image Processing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57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4416" y="202609"/>
            <a:ext cx="8324645" cy="38079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SOBEL OPERATOR (TUNING ENHANCEMENT)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754" y="839203"/>
            <a:ext cx="5551270" cy="3548265"/>
          </a:xfrm>
          <a:prstGeom prst="rect">
            <a:avLst/>
          </a:prstGeom>
          <a:noFill/>
          <a:ln>
            <a:solidFill>
              <a:srgbClr val="54585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83818" y="839203"/>
            <a:ext cx="2695933" cy="3548265"/>
          </a:xfrm>
          <a:prstGeom prst="rect">
            <a:avLst/>
          </a:prstGeom>
          <a:noFill/>
          <a:ln>
            <a:solidFill>
              <a:srgbClr val="54585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2753" y="839203"/>
            <a:ext cx="5551270" cy="425527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0461" y="839203"/>
            <a:ext cx="2689289" cy="43379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0838" y="913466"/>
            <a:ext cx="553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Threshold Intensity 56, Binary Output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3818" y="913466"/>
            <a:ext cx="2687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Threshold Intensity 48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889" name="Picture 1" descr="E:\Andrew Jr\Documents\Github\AdvancedComputerSystems\Final\OutputImages\mario_56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0673" y="1264730"/>
            <a:ext cx="2503250" cy="3123548"/>
          </a:xfrm>
          <a:prstGeom prst="rect">
            <a:avLst/>
          </a:prstGeom>
          <a:noFill/>
        </p:spPr>
      </p:pic>
      <p:pic>
        <p:nvPicPr>
          <p:cNvPr id="13" name="Picture 12" descr="mario2graysca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34" y="1264730"/>
            <a:ext cx="2502610" cy="31227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13106" y="3988340"/>
            <a:ext cx="378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        Raw                        Processed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7890" name="Picture 2" descr="E:\Andrew Jr\Documents\Github\AdvancedComputerSystems\Final\OutputImages\logograysca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0461" y="1269599"/>
            <a:ext cx="2689290" cy="1025969"/>
          </a:xfrm>
          <a:prstGeom prst="rect">
            <a:avLst/>
          </a:prstGeom>
          <a:noFill/>
        </p:spPr>
      </p:pic>
      <p:pic>
        <p:nvPicPr>
          <p:cNvPr id="37891" name="Picture 3" descr="E:\Andrew Jr\Documents\Github\AdvancedComputerSystems\Final\OutputImages\logo_48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0461" y="3366462"/>
            <a:ext cx="2689290" cy="1025968"/>
          </a:xfrm>
          <a:prstGeom prst="rect">
            <a:avLst/>
          </a:prstGeom>
          <a:noFill/>
        </p:spPr>
      </p:pic>
      <p:pic>
        <p:nvPicPr>
          <p:cNvPr id="37892" name="Picture 4" descr="E:\Andrew Jr\Documents\Github\AdvancedComputerSystems\Final\OutputImages\logo_48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83818" y="2316239"/>
            <a:ext cx="2695933" cy="1028503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8199854" y="1206365"/>
            <a:ext cx="68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Raw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31803" y="2253536"/>
            <a:ext cx="91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Binary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72919" y="3314929"/>
            <a:ext cx="103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Variable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1700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LAPLACIAN OPERATOR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798917"/>
            <a:ext cx="6627234" cy="381199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 smtClean="0">
                <a:solidFill>
                  <a:schemeClr val="bg1"/>
                </a:solidFill>
              </a:rPr>
              <a:t>Detects changes in intensity from origin to neighbors (effectively edge detection)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In my testing, seems to detect “contours” well - see samples:</a:t>
            </a:r>
          </a:p>
        </p:txBody>
      </p:sp>
      <p:pic>
        <p:nvPicPr>
          <p:cNvPr id="10" name="Picture 9" descr="flower_lapl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265" y="2020894"/>
            <a:ext cx="2760232" cy="2590017"/>
          </a:xfrm>
          <a:prstGeom prst="rect">
            <a:avLst/>
          </a:prstGeom>
        </p:spPr>
      </p:pic>
      <p:pic>
        <p:nvPicPr>
          <p:cNvPr id="11" name="Picture 10" descr="logo_lapla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358" y="3737693"/>
            <a:ext cx="2288907" cy="873218"/>
          </a:xfrm>
          <a:prstGeom prst="rect">
            <a:avLst/>
          </a:prstGeom>
        </p:spPr>
      </p:pic>
      <p:pic>
        <p:nvPicPr>
          <p:cNvPr id="14" name="Picture 13" descr="mario_lapla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78" y="2020894"/>
            <a:ext cx="2075680" cy="25900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39829" y="2525337"/>
            <a:ext cx="1802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Apparent contour lines at intensity shifts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7" name="Straight Arrow Connector 16"/>
          <p:cNvCxnSpPr>
            <a:stCxn id="15" idx="2"/>
          </p:cNvCxnSpPr>
          <p:nvPr/>
        </p:nvCxnSpPr>
        <p:spPr>
          <a:xfrm rot="5400000">
            <a:off x="3361212" y="3173143"/>
            <a:ext cx="1066189" cy="693906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</p:cNvCxnSpPr>
          <p:nvPr/>
        </p:nvCxnSpPr>
        <p:spPr>
          <a:xfrm rot="10800000">
            <a:off x="2238375" y="2705100"/>
            <a:ext cx="1101454" cy="51070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83751" y="925751"/>
            <a:ext cx="27527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HISTOGRAM EQUALIZATION (SATURATION)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798917"/>
            <a:ext cx="8583034" cy="381199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 smtClean="0">
                <a:solidFill>
                  <a:schemeClr val="bg1"/>
                </a:solidFill>
              </a:rPr>
              <a:t>Form a histogram of intensity values (count vs. intensity plot)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Create an </a:t>
            </a:r>
            <a:r>
              <a:rPr lang="en-US" sz="1800" i="1" dirty="0" smtClean="0">
                <a:solidFill>
                  <a:schemeClr val="bg1"/>
                </a:solidFill>
              </a:rPr>
              <a:t>accumulated histogram</a:t>
            </a:r>
            <a:r>
              <a:rPr lang="en-US" sz="1800" dirty="0" smtClean="0">
                <a:solidFill>
                  <a:schemeClr val="bg1"/>
                </a:solidFill>
              </a:rPr>
              <a:t>, which is just the summation of the histogram at each point (Cumulative Distribution Function, or CDF)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Normalize the accumulated histogram over the range of intensities (0-255)</a:t>
            </a:r>
          </a:p>
          <a:p>
            <a:pPr lvl="2"/>
            <a:r>
              <a:rPr lang="en-US" sz="1400" dirty="0" smtClean="0">
                <a:solidFill>
                  <a:schemeClr val="bg1"/>
                </a:solidFill>
              </a:rPr>
              <a:t>Use to re-map intensities of original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3697" y="4346184"/>
            <a:ext cx="649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Raw Grayscale Image                        Histogram Equalization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66562" name="Picture 2" descr="E:\Andrew Jr\Documents\Github\AdvancedComputerSystems\Final\InputImages\c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2597" y="2809445"/>
            <a:ext cx="2560320" cy="1600243"/>
          </a:xfrm>
          <a:prstGeom prst="rect">
            <a:avLst/>
          </a:prstGeom>
          <a:noFill/>
        </p:spPr>
      </p:pic>
      <p:pic>
        <p:nvPicPr>
          <p:cNvPr id="10" name="Picture 9" descr="histeqcar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67" y="2809445"/>
            <a:ext cx="2560389" cy="16002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MEDIAN FILTRATION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798917"/>
            <a:ext cx="8583034" cy="381199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 smtClean="0">
                <a:solidFill>
                  <a:schemeClr val="bg1"/>
                </a:solidFill>
              </a:rPr>
              <a:t>The Median Filter establishes a neighborhood of size </a:t>
            </a:r>
            <a:r>
              <a:rPr lang="en-US" sz="1800" b="1" dirty="0" smtClean="0">
                <a:solidFill>
                  <a:schemeClr val="bg1"/>
                </a:solidFill>
              </a:rPr>
              <a:t>[(2 * Radius + 1)^2] </a:t>
            </a:r>
            <a:r>
              <a:rPr lang="en-US" sz="1800" dirty="0" smtClean="0">
                <a:solidFill>
                  <a:schemeClr val="bg1"/>
                </a:solidFill>
              </a:rPr>
              <a:t>centered on the origin pixel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Determine and sort the intensities of this pixel neighborhood, and output is the median value (I wonder why it is called “Median Filter?”)</a:t>
            </a:r>
          </a:p>
          <a:p>
            <a:pPr lvl="2"/>
            <a:r>
              <a:rPr lang="en-US" sz="1400" dirty="0" smtClean="0">
                <a:solidFill>
                  <a:schemeClr val="bg1"/>
                </a:solidFill>
              </a:rPr>
              <a:t>Destroys salt-and-pepper noise typically observed in old photographs, trade-off with sharpness</a:t>
            </a:r>
          </a:p>
        </p:txBody>
      </p:sp>
      <p:pic>
        <p:nvPicPr>
          <p:cNvPr id="7" name="Picture 6" descr="city_m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3" y="2690406"/>
            <a:ext cx="2044734" cy="1723495"/>
          </a:xfrm>
          <a:prstGeom prst="rect">
            <a:avLst/>
          </a:prstGeom>
        </p:spPr>
      </p:pic>
      <p:pic>
        <p:nvPicPr>
          <p:cNvPr id="8" name="Picture 7" descr="city_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903" y="2690406"/>
            <a:ext cx="2044734" cy="1723495"/>
          </a:xfrm>
          <a:prstGeom prst="rect">
            <a:avLst/>
          </a:prstGeom>
        </p:spPr>
      </p:pic>
      <p:pic>
        <p:nvPicPr>
          <p:cNvPr id="11" name="Picture 10" descr="city_m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003" y="2690406"/>
            <a:ext cx="2044734" cy="1723495"/>
          </a:xfrm>
          <a:prstGeom prst="rect">
            <a:avLst/>
          </a:prstGeom>
        </p:spPr>
      </p:pic>
      <p:pic>
        <p:nvPicPr>
          <p:cNvPr id="12" name="Picture 11" descr="cit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90405"/>
            <a:ext cx="2044737" cy="17234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2690405"/>
            <a:ext cx="857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</a:t>
            </a:r>
            <a:r>
              <a:rPr lang="en-US" b="1" dirty="0" smtClean="0">
                <a:solidFill>
                  <a:schemeClr val="bg2"/>
                </a:solidFill>
              </a:rPr>
              <a:t>Raw           MF, Radius 1           MF, Radius 2           MF, Radius 3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4416" y="202609"/>
            <a:ext cx="8324645" cy="40171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POWERFUL COMBINATION…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824258"/>
            <a:ext cx="8633833" cy="2782541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169863" lvl="1" indent="-169863">
              <a:spcBef>
                <a:spcPts val="1800"/>
              </a:spcBef>
              <a:buClr>
                <a:srgbClr val="DB091C"/>
              </a:buClr>
            </a:pPr>
            <a:r>
              <a:rPr lang="en-US" sz="1600" dirty="0" smtClean="0"/>
              <a:t>Combining Median Filtration and Histogram Equalization can be powerful for restoration of corrupted images</a:t>
            </a:r>
            <a:endParaRPr lang="en-US" sz="800" dirty="0" smtClean="0"/>
          </a:p>
          <a:p>
            <a:pPr marL="406401" lvl="2" indent="-169863">
              <a:spcBef>
                <a:spcPts val="1800"/>
              </a:spcBef>
              <a:buClr>
                <a:srgbClr val="DB091C"/>
              </a:buClr>
            </a:pPr>
            <a:r>
              <a:rPr lang="en-US" sz="1200" dirty="0" smtClean="0"/>
              <a:t>Requires tuning: Which to apply first? What size median window? Can be successful: see examples.</a:t>
            </a:r>
          </a:p>
        </p:txBody>
      </p:sp>
      <p:pic>
        <p:nvPicPr>
          <p:cNvPr id="7" name="Picture 6" descr="cit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1" y="2436115"/>
            <a:ext cx="1668207" cy="1406120"/>
          </a:xfrm>
          <a:prstGeom prst="rect">
            <a:avLst/>
          </a:prstGeom>
        </p:spPr>
      </p:pic>
      <p:pic>
        <p:nvPicPr>
          <p:cNvPr id="8" name="Picture 7" descr="landscap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2109956"/>
            <a:ext cx="2597151" cy="1732279"/>
          </a:xfrm>
          <a:prstGeom prst="rect">
            <a:avLst/>
          </a:prstGeom>
        </p:spPr>
      </p:pic>
      <p:pic>
        <p:nvPicPr>
          <p:cNvPr id="11" name="Picture 10" descr="city_m2_histeq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658" y="2436116"/>
            <a:ext cx="1668208" cy="1406120"/>
          </a:xfrm>
          <a:prstGeom prst="rect">
            <a:avLst/>
          </a:prstGeom>
        </p:spPr>
      </p:pic>
      <p:pic>
        <p:nvPicPr>
          <p:cNvPr id="12" name="Picture 11" descr="landscape_m1_histeq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301" y="2109957"/>
            <a:ext cx="2597150" cy="17322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4333" y="3842236"/>
            <a:ext cx="873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Landscape, Before                       Landscape, After                          City, Before               City, After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2564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CONCLUSIONS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798917"/>
            <a:ext cx="8583034" cy="381199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 smtClean="0">
                <a:solidFill>
                  <a:schemeClr val="bg1"/>
                </a:solidFill>
              </a:rPr>
              <a:t>Before this project, I had effectively no idea how image processing was done</a:t>
            </a:r>
            <a:endParaRPr lang="en-US" sz="1000" dirty="0" smtClean="0">
              <a:solidFill>
                <a:schemeClr val="bg1"/>
              </a:solidFill>
            </a:endParaRPr>
          </a:p>
          <a:p>
            <a:pPr lvl="2"/>
            <a:r>
              <a:rPr lang="en-US" sz="1400" dirty="0" smtClean="0">
                <a:solidFill>
                  <a:schemeClr val="bg1"/>
                </a:solidFill>
              </a:rPr>
              <a:t>I got to learn foundational elements based in kernel convolution</a:t>
            </a:r>
          </a:p>
          <a:p>
            <a:pPr lvl="3"/>
            <a:r>
              <a:rPr lang="en-US" sz="1000" dirty="0" smtClean="0">
                <a:solidFill>
                  <a:schemeClr val="bg1"/>
                </a:solidFill>
              </a:rPr>
              <a:t>Blurs</a:t>
            </a:r>
          </a:p>
          <a:p>
            <a:pPr lvl="3"/>
            <a:r>
              <a:rPr lang="en-US" sz="1000" dirty="0" smtClean="0">
                <a:solidFill>
                  <a:schemeClr val="bg1"/>
                </a:solidFill>
              </a:rPr>
              <a:t>Filters</a:t>
            </a:r>
          </a:p>
          <a:p>
            <a:pPr lvl="3"/>
            <a:r>
              <a:rPr lang="en-US" sz="1000" dirty="0" smtClean="0">
                <a:solidFill>
                  <a:schemeClr val="bg1"/>
                </a:solidFill>
              </a:rPr>
              <a:t>Edge Detection</a:t>
            </a:r>
          </a:p>
          <a:p>
            <a:pPr lvl="2"/>
            <a:r>
              <a:rPr lang="en-US" sz="1400" dirty="0" smtClean="0">
                <a:solidFill>
                  <a:schemeClr val="bg1"/>
                </a:solidFill>
              </a:rPr>
              <a:t>I also used a few algorithmic processing methods, from basic inversion to histogram equalization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I was impressed how little code is required to completely transform an image for the better, or extract useful features like edges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Tuning outputs and experimenting with different kernels was a rewarding and fun experience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3041" b="12142"/>
          <a:stretch/>
        </p:blipFill>
        <p:spPr bwMode="auto">
          <a:xfrm>
            <a:off x="3200" y="0"/>
            <a:ext cx="9144000" cy="461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16322" y="387350"/>
            <a:ext cx="8749877" cy="3441700"/>
          </a:xfrm>
          <a:noFill/>
        </p:spPr>
        <p:txBody>
          <a:bodyPr/>
          <a:lstStyle/>
          <a:p>
            <a:r>
              <a:rPr lang="en-US" sz="3600" b="0" dirty="0" smtClean="0">
                <a:solidFill>
                  <a:schemeClr val="bg1"/>
                </a:solidFill>
              </a:rPr>
              <a:t>Thank you for your attention!</a:t>
            </a:r>
            <a:r>
              <a:rPr lang="en-US" sz="3600" b="0" dirty="0" smtClean="0">
                <a:solidFill>
                  <a:schemeClr val="bg1"/>
                </a:solidFill>
              </a:rPr>
              <a:t/>
            </a:r>
            <a:br>
              <a:rPr lang="en-US" sz="3600" b="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i="1" dirty="0" smtClean="0">
                <a:solidFill>
                  <a:schemeClr val="bg1"/>
                </a:solidFill>
              </a:rPr>
              <a:t>Questions?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0950" y="4151433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2"/>
                </a:solidFill>
              </a:rPr>
              <a:t>All source code, images, and references </a:t>
            </a:r>
            <a:r>
              <a:rPr lang="en-US" sz="1200" dirty="0" smtClean="0">
                <a:solidFill>
                  <a:schemeClr val="bg2"/>
                </a:solidFill>
              </a:rPr>
              <a:t>are available at https://github.com/apratajr/AdvancedComputerSystems/tree/main/Final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2245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948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AGENDA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798917"/>
            <a:ext cx="7183251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 smtClean="0">
                <a:solidFill>
                  <a:schemeClr val="bg1"/>
                </a:solidFill>
              </a:rPr>
              <a:t>Project Overview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Kernel Convolution Explanation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Functionalities Implemented</a:t>
            </a:r>
          </a:p>
          <a:p>
            <a:pPr lvl="2"/>
            <a:r>
              <a:rPr lang="en-US" sz="1100" dirty="0" smtClean="0">
                <a:solidFill>
                  <a:schemeClr val="bg1"/>
                </a:solidFill>
              </a:rPr>
              <a:t>Mean Blur</a:t>
            </a:r>
          </a:p>
          <a:p>
            <a:pPr lvl="2"/>
            <a:r>
              <a:rPr lang="en-US" sz="1100" dirty="0" smtClean="0">
                <a:solidFill>
                  <a:schemeClr val="bg1"/>
                </a:solidFill>
              </a:rPr>
              <a:t>Gaussian Blur</a:t>
            </a:r>
          </a:p>
          <a:p>
            <a:pPr lvl="2"/>
            <a:r>
              <a:rPr lang="en-US" sz="1100" dirty="0" smtClean="0">
                <a:solidFill>
                  <a:schemeClr val="bg1"/>
                </a:solidFill>
              </a:rPr>
              <a:t>Inversion</a:t>
            </a:r>
          </a:p>
          <a:p>
            <a:pPr lvl="2"/>
            <a:r>
              <a:rPr lang="en-US" sz="1100" dirty="0" err="1" smtClean="0">
                <a:solidFill>
                  <a:schemeClr val="bg1"/>
                </a:solidFill>
              </a:rPr>
              <a:t>Sobel</a:t>
            </a:r>
            <a:r>
              <a:rPr lang="en-US" sz="1100" dirty="0" smtClean="0">
                <a:solidFill>
                  <a:schemeClr val="bg1"/>
                </a:solidFill>
              </a:rPr>
              <a:t> Operator</a:t>
            </a:r>
          </a:p>
          <a:p>
            <a:pPr lvl="2"/>
            <a:r>
              <a:rPr lang="en-US" sz="1100" dirty="0" err="1" smtClean="0">
                <a:solidFill>
                  <a:schemeClr val="bg1"/>
                </a:solidFill>
              </a:rPr>
              <a:t>Laplacian</a:t>
            </a:r>
            <a:r>
              <a:rPr lang="en-US" sz="1100" dirty="0" smtClean="0">
                <a:solidFill>
                  <a:schemeClr val="bg1"/>
                </a:solidFill>
              </a:rPr>
              <a:t> Operator</a:t>
            </a:r>
          </a:p>
          <a:p>
            <a:pPr lvl="2"/>
            <a:r>
              <a:rPr lang="en-US" sz="1100" dirty="0" smtClean="0">
                <a:solidFill>
                  <a:schemeClr val="bg1"/>
                </a:solidFill>
              </a:rPr>
              <a:t>Histogram Equalization</a:t>
            </a:r>
          </a:p>
          <a:p>
            <a:pPr lvl="2"/>
            <a:r>
              <a:rPr lang="en-US" sz="1100" dirty="0" smtClean="0">
                <a:solidFill>
                  <a:schemeClr val="bg1"/>
                </a:solidFill>
              </a:rPr>
              <a:t>Median Filtration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Conclusions and Lessons Learned</a:t>
            </a:r>
          </a:p>
        </p:txBody>
      </p:sp>
      <p:sp>
        <p:nvSpPr>
          <p:cNvPr id="5" name="Rectangle 4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PROJECT OVERVIEW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798917"/>
            <a:ext cx="7183251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 smtClean="0"/>
              <a:t>Initial scope: implement traditional edge-detection algorithm</a:t>
            </a:r>
          </a:p>
          <a:p>
            <a:pPr lvl="1"/>
            <a:r>
              <a:rPr lang="en-US" sz="2000" dirty="0" smtClean="0"/>
              <a:t>Scope grew over time, standard edge detection is not exceedingly difficult to design</a:t>
            </a:r>
          </a:p>
          <a:p>
            <a:pPr lvl="1"/>
            <a:r>
              <a:rPr lang="en-US" sz="2000" dirty="0" smtClean="0"/>
              <a:t>Experimented with other kernel-based processing techniques (blurs, filters, etc.)</a:t>
            </a:r>
          </a:p>
          <a:p>
            <a:pPr lvl="1"/>
            <a:r>
              <a:rPr lang="en-US" sz="2000" dirty="0" smtClean="0"/>
              <a:t>Designs implemented:</a:t>
            </a:r>
          </a:p>
          <a:p>
            <a:pPr lvl="2"/>
            <a:r>
              <a:rPr lang="en-US" sz="1600" dirty="0" smtClean="0"/>
              <a:t>Gaussian blur, mean blur, </a:t>
            </a:r>
            <a:r>
              <a:rPr lang="en-US" sz="1600" dirty="0" err="1" smtClean="0"/>
              <a:t>Sobel</a:t>
            </a:r>
            <a:r>
              <a:rPr lang="en-US" sz="1600" dirty="0" smtClean="0"/>
              <a:t> operator, </a:t>
            </a:r>
            <a:r>
              <a:rPr lang="en-US" sz="1600" dirty="0" err="1" smtClean="0"/>
              <a:t>Laplacian</a:t>
            </a:r>
            <a:r>
              <a:rPr lang="en-US" sz="1600" dirty="0" smtClean="0"/>
              <a:t> operator, inversion, histogram equalization, median filtration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7648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24416" y="202609"/>
            <a:ext cx="8324645" cy="40171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KERNEL CONVOLUTION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7" y="824259"/>
            <a:ext cx="4347584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169863" lvl="1" indent="-169863">
              <a:spcBef>
                <a:spcPts val="1800"/>
              </a:spcBef>
              <a:buClr>
                <a:srgbClr val="DB091C"/>
              </a:buClr>
            </a:pPr>
            <a:r>
              <a:rPr lang="en-US" sz="1600" dirty="0" smtClean="0"/>
              <a:t>Basis of many image processing techniques: convolution</a:t>
            </a:r>
            <a:endParaRPr lang="en-US" sz="1600" dirty="0"/>
          </a:p>
          <a:p>
            <a:pPr marL="169863" lvl="1" indent="-169863">
              <a:spcBef>
                <a:spcPts val="1800"/>
              </a:spcBef>
              <a:buClr>
                <a:srgbClr val="DB091C"/>
              </a:buClr>
            </a:pPr>
            <a:r>
              <a:rPr lang="en-US" sz="1600" dirty="0" smtClean="0"/>
              <a:t>Kernel: “grid” that is </a:t>
            </a:r>
            <a:r>
              <a:rPr lang="en-US" sz="1600" i="1" dirty="0" smtClean="0"/>
              <a:t>convolved</a:t>
            </a:r>
            <a:r>
              <a:rPr lang="en-US" sz="1600" dirty="0" smtClean="0"/>
              <a:t> with the input image (also just a “grid”)</a:t>
            </a:r>
          </a:p>
          <a:p>
            <a:pPr marL="406401" lvl="2" indent="-169863">
              <a:spcBef>
                <a:spcPts val="1800"/>
              </a:spcBef>
              <a:buClr>
                <a:srgbClr val="DB091C"/>
              </a:buClr>
            </a:pPr>
            <a:r>
              <a:rPr lang="en-US" sz="1200" dirty="0" smtClean="0"/>
              <a:t>Contains filter information</a:t>
            </a:r>
          </a:p>
          <a:p>
            <a:pPr marL="169863" lvl="1" indent="-169863">
              <a:spcBef>
                <a:spcPts val="1800"/>
              </a:spcBef>
              <a:buClr>
                <a:srgbClr val="DB091C"/>
              </a:buClr>
            </a:pPr>
            <a:r>
              <a:rPr lang="en-US" sz="1600" dirty="0" smtClean="0"/>
              <a:t>Basic explanation:</a:t>
            </a:r>
          </a:p>
          <a:p>
            <a:pPr marL="406401" lvl="2" indent="-169863">
              <a:spcBef>
                <a:spcPts val="1800"/>
              </a:spcBef>
              <a:buClr>
                <a:srgbClr val="DB091C"/>
              </a:buClr>
            </a:pPr>
            <a:r>
              <a:rPr lang="en-US" sz="1200" dirty="0" smtClean="0"/>
              <a:t>Kernel “overlaid” on input image, centered on one pixel</a:t>
            </a:r>
          </a:p>
          <a:p>
            <a:pPr marL="406401" lvl="2" indent="-169863">
              <a:spcBef>
                <a:spcPts val="1800"/>
              </a:spcBef>
              <a:buClr>
                <a:srgbClr val="DB091C"/>
              </a:buClr>
            </a:pPr>
            <a:r>
              <a:rPr lang="en-US" sz="1200" dirty="0" smtClean="0"/>
              <a:t>Each value in the kernel is multiplied with the value it overlaps from the input, these are then summed</a:t>
            </a:r>
          </a:p>
          <a:p>
            <a:pPr marL="406401" lvl="2" indent="-169863">
              <a:spcBef>
                <a:spcPts val="1800"/>
              </a:spcBef>
              <a:buClr>
                <a:srgbClr val="DB091C"/>
              </a:buClr>
            </a:pPr>
            <a:r>
              <a:rPr lang="en-US" sz="1200" dirty="0" smtClean="0"/>
              <a:t>This sum is the output pixel; repeat for all input pixels</a:t>
            </a:r>
          </a:p>
        </p:txBody>
      </p:sp>
      <p:pic>
        <p:nvPicPr>
          <p:cNvPr id="9" name="Picture 8" descr="2D_Convolution_Animatio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83" y="1284176"/>
            <a:ext cx="2770831" cy="24511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63183" y="3873795"/>
            <a:ext cx="2770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Convolution Visualized</a:t>
            </a:r>
          </a:p>
          <a:p>
            <a:r>
              <a:rPr lang="en-US" sz="1000" dirty="0" smtClean="0"/>
              <a:t>Source: </a:t>
            </a:r>
            <a:r>
              <a:rPr lang="en-US" sz="1000" dirty="0" smtClean="0">
                <a:hlinkClick r:id="rId4"/>
              </a:rPr>
              <a:t>Wikipedia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2564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MEAN BLUR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798917"/>
            <a:ext cx="7183251" cy="381199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 smtClean="0">
                <a:solidFill>
                  <a:schemeClr val="bg1"/>
                </a:solidFill>
              </a:rPr>
              <a:t>Kernel of all “1”, equal weighting of all pixels in kernel region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Causes a true averaging of all pixel values</a:t>
            </a:r>
          </a:p>
        </p:txBody>
      </p:sp>
      <p:pic>
        <p:nvPicPr>
          <p:cNvPr id="7" name="Picture 6" descr="flower_meanblu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467" y="1814040"/>
            <a:ext cx="2743200" cy="2574036"/>
          </a:xfrm>
          <a:prstGeom prst="rect">
            <a:avLst/>
          </a:prstGeom>
        </p:spPr>
      </p:pic>
      <p:pic>
        <p:nvPicPr>
          <p:cNvPr id="8" name="Picture 7" descr="flower2graysc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169" y="1814040"/>
            <a:ext cx="2743200" cy="25740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3697" y="4346184"/>
            <a:ext cx="649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Raw Grayscale Image                        5x5 Mean Blur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02876" y="925752"/>
            <a:ext cx="2133599" cy="74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GAUSSIAN BLUR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798917"/>
            <a:ext cx="7183251" cy="381199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 smtClean="0">
                <a:solidFill>
                  <a:schemeClr val="bg1"/>
                </a:solidFill>
              </a:rPr>
              <a:t>Kernel constructed from discrete Gaussian distribution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Weights origin pixel heavier than neighbors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2877" y="925751"/>
            <a:ext cx="2133599" cy="77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flower_meanblu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67" y="1814040"/>
            <a:ext cx="2743200" cy="2574036"/>
          </a:xfrm>
          <a:prstGeom prst="rect">
            <a:avLst/>
          </a:prstGeom>
        </p:spPr>
      </p:pic>
      <p:pic>
        <p:nvPicPr>
          <p:cNvPr id="8" name="Picture 7" descr="flower2graysca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169" y="1814040"/>
            <a:ext cx="2743200" cy="25740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3697" y="4346184"/>
            <a:ext cx="649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Raw Grayscale Image                        5x5 Gaussian Blur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2845" y="925751"/>
            <a:ext cx="2613631" cy="78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flower_gaussianblu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467" y="1814040"/>
            <a:ext cx="2743200" cy="25740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BLUR COMPARISON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798917"/>
            <a:ext cx="8485082" cy="381199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 smtClean="0">
                <a:solidFill>
                  <a:schemeClr val="bg1"/>
                </a:solidFill>
              </a:rPr>
              <a:t>Gaussian blur preserves edges, but still softens the image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Mean blur is generally </a:t>
            </a:r>
            <a:r>
              <a:rPr lang="en-US" sz="1800" i="1" dirty="0" smtClean="0">
                <a:solidFill>
                  <a:schemeClr val="bg1"/>
                </a:solidFill>
              </a:rPr>
              <a:t>not</a:t>
            </a:r>
            <a:r>
              <a:rPr lang="en-US" sz="1800" dirty="0" smtClean="0">
                <a:solidFill>
                  <a:schemeClr val="bg1"/>
                </a:solidFill>
              </a:rPr>
              <a:t> edge preserving, and simply blurs the entire image</a:t>
            </a:r>
          </a:p>
        </p:txBody>
      </p:sp>
      <p:pic>
        <p:nvPicPr>
          <p:cNvPr id="7" name="Picture 6" descr="flower_meanblu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117" y="1814040"/>
            <a:ext cx="2743200" cy="2574036"/>
          </a:xfrm>
          <a:prstGeom prst="rect">
            <a:avLst/>
          </a:prstGeom>
        </p:spPr>
      </p:pic>
      <p:pic>
        <p:nvPicPr>
          <p:cNvPr id="8" name="Picture 7" descr="flower2graysc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01" y="1814040"/>
            <a:ext cx="2743200" cy="25740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8877" y="4346184"/>
            <a:ext cx="8430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Raw Grayscale Image                       5x5 Gaussian Blur                             5x5 Mean Blur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11" name="Picture 10" descr="flower_gaussianblu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730" y="1814040"/>
            <a:ext cx="2743200" cy="25740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INVERSION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798917"/>
            <a:ext cx="8692605" cy="381199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 smtClean="0">
                <a:solidFill>
                  <a:schemeClr val="bg1"/>
                </a:solidFill>
              </a:rPr>
              <a:t>Does not require kernel-based processing, simple subtraction: </a:t>
            </a:r>
            <a:r>
              <a:rPr lang="en-US" sz="1800" i="1" dirty="0" err="1" smtClean="0">
                <a:solidFill>
                  <a:schemeClr val="bg1"/>
                </a:solidFill>
              </a:rPr>
              <a:t>newVal</a:t>
            </a:r>
            <a:r>
              <a:rPr lang="en-US" sz="1800" i="1" dirty="0" smtClean="0">
                <a:solidFill>
                  <a:schemeClr val="bg1"/>
                </a:solidFill>
              </a:rPr>
              <a:t> = 255 - </a:t>
            </a:r>
            <a:r>
              <a:rPr lang="en-US" sz="1800" i="1" dirty="0" err="1" smtClean="0">
                <a:solidFill>
                  <a:schemeClr val="bg1"/>
                </a:solidFill>
              </a:rPr>
              <a:t>val</a:t>
            </a:r>
            <a:endParaRPr lang="en-US" sz="1800" i="1" dirty="0" smtClean="0">
              <a:solidFill>
                <a:schemeClr val="bg1"/>
              </a:solidFill>
            </a:endParaRP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Used to make other functions easier to see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3697" y="4346184"/>
            <a:ext cx="649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Raw Grayscale Image                        Intensity Inversion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12" name="Picture 11" descr="mario_inver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639" y="1814040"/>
            <a:ext cx="2057400" cy="2567208"/>
          </a:xfrm>
          <a:prstGeom prst="rect">
            <a:avLst/>
          </a:prstGeom>
        </p:spPr>
      </p:pic>
      <p:pic>
        <p:nvPicPr>
          <p:cNvPr id="13" name="Picture 12" descr="mario2graysc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7" y="1820867"/>
            <a:ext cx="2057400" cy="25672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SOBEL OPERATOR (EDGE DETECTION)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224416" y="798917"/>
            <a:ext cx="6098429" cy="381199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800" dirty="0" smtClean="0">
                <a:solidFill>
                  <a:schemeClr val="bg1"/>
                </a:solidFill>
              </a:rPr>
              <a:t>Emphasizes difference between {top, bottom} of origin (y-direction), and {left, right} of origin (x-direction)</a:t>
            </a:r>
          </a:p>
          <a:p>
            <a:pPr lvl="1"/>
            <a:r>
              <a:rPr lang="en-US" sz="1800" dirty="0" smtClean="0">
                <a:solidFill>
                  <a:schemeClr val="bg1"/>
                </a:solidFill>
              </a:rPr>
              <a:t>Compute magnitude of both x and y convolution sums for output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3697" y="4346184"/>
            <a:ext cx="6498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Raw Grayscale Image                        </a:t>
            </a:r>
            <a:r>
              <a:rPr lang="en-US" sz="1400" dirty="0" err="1" smtClean="0">
                <a:solidFill>
                  <a:schemeClr val="bg2"/>
                </a:solidFill>
              </a:rPr>
              <a:t>Sobel</a:t>
            </a:r>
            <a:r>
              <a:rPr lang="en-US" sz="1400" dirty="0" smtClean="0">
                <a:solidFill>
                  <a:schemeClr val="bg2"/>
                </a:solidFill>
              </a:rPr>
              <a:t> Operator Result (No Tuning)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2579" y="925751"/>
            <a:ext cx="2003897" cy="98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 descr="mario_sobelra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284" y="2109616"/>
            <a:ext cx="1828800" cy="2281963"/>
          </a:xfrm>
          <a:prstGeom prst="rect">
            <a:avLst/>
          </a:prstGeom>
        </p:spPr>
      </p:pic>
      <p:pic>
        <p:nvPicPr>
          <p:cNvPr id="13" name="Picture 12" descr="mario2graysca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519" y="2109616"/>
            <a:ext cx="1828800" cy="228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54450" y="4876800"/>
            <a:ext cx="1231900" cy="266700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16654</TotalTime>
  <Words>699</Words>
  <Application>Microsoft Office PowerPoint</Application>
  <PresentationFormat>On-screen Show (16:9)</PresentationFormat>
  <Paragraphs>94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Wingdings</vt:lpstr>
      <vt:lpstr>Calibri</vt:lpstr>
      <vt:lpstr>Office Theme</vt:lpstr>
      <vt:lpstr>Kernel-Based Image Processing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Thank you for your attention!  Questions? </vt:lpstr>
      <vt:lpstr>Slide 17</vt:lpstr>
    </vt:vector>
  </TitlesOfParts>
  <Company>Rensselaer Polytechnic Institute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Galvin</dc:creator>
  <cp:lastModifiedBy>Andrew Jr</cp:lastModifiedBy>
  <cp:revision>141</cp:revision>
  <cp:lastPrinted>2018-06-01T14:13:22Z</cp:lastPrinted>
  <dcterms:created xsi:type="dcterms:W3CDTF">2015-02-27T15:34:19Z</dcterms:created>
  <dcterms:modified xsi:type="dcterms:W3CDTF">2023-12-03T03:50:47Z</dcterms:modified>
</cp:coreProperties>
</file>